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1" r:id="rId1"/>
  </p:sldMasterIdLst>
  <p:notesMasterIdLst>
    <p:notesMasterId r:id="rId3"/>
  </p:notesMasterIdLst>
  <p:sldIdLst>
    <p:sldId id="214748360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9FFB"/>
    <a:srgbClr val="B15A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3E5F49-D1FA-4BC9-A992-3CD299ED0697}" v="77" dt="2025-03-26T04:04:56.0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3173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69E31E-6634-4D40-A79E-2B5BA27A6162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2E1856-D83E-424E-8946-86620DE6E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09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1B1C0-01DB-2A5F-EE45-BC912104A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50A7EF-56A7-0BAB-31FC-FF80B8A4A1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F48716-4F16-D484-E03E-4CE7361B36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980B92-9824-9031-51F4-3156C95988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403C97-D984-4A4B-8DB6-EABD89C44A1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18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8214" y="135761"/>
            <a:ext cx="11294953" cy="3975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800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4F92F4-A8F9-5B58-6CF2-1E90410BDD61}"/>
              </a:ext>
            </a:extLst>
          </p:cNvPr>
          <p:cNvSpPr>
            <a:spLocks/>
          </p:cNvSpPr>
          <p:nvPr userDrawn="1"/>
        </p:nvSpPr>
        <p:spPr bwMode="auto">
          <a:xfrm>
            <a:off x="448213" y="618350"/>
            <a:ext cx="2689274" cy="44828"/>
          </a:xfrm>
          <a:prstGeom prst="rect">
            <a:avLst/>
          </a:prstGeom>
          <a:gradFill>
            <a:gsLst>
              <a:gs pos="55000">
                <a:schemeClr val="accent1"/>
              </a:gs>
              <a:gs pos="10000">
                <a:schemeClr val="accent4"/>
              </a:gs>
              <a:gs pos="100000">
                <a:schemeClr val="accent2"/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7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0A131A9-CBEB-25BF-10DA-92CA4971E2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85513" y="6269386"/>
            <a:ext cx="1406487" cy="54731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4B32C0C-56B0-C2E1-4D74-89471AA66E0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94891" y="6190230"/>
            <a:ext cx="1128527" cy="62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15281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994" y="556382"/>
            <a:ext cx="11303917" cy="813819"/>
          </a:xfrm>
          <a:prstGeom prst="rect">
            <a:avLst/>
          </a:prstGeom>
        </p:spPr>
        <p:txBody>
          <a:bodyPr vert="horz" wrap="square" lIns="0" tIns="91440" rIns="146304" bIns="91440" rtlCol="0" anchor="t">
            <a:noAutofit/>
          </a:bodyPr>
          <a:lstStyle/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5994" y="1817560"/>
            <a:ext cx="11231768" cy="2024850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/>
          <a:p>
            <a:pPr lvl="1"/>
            <a:r>
              <a:rPr lang="en-US"/>
              <a:t>Large: subhead Segoe UI Regular 20/24</a:t>
            </a:r>
          </a:p>
          <a:p>
            <a:pPr lvl="1"/>
            <a:endParaRPr lang="en-US"/>
          </a:p>
          <a:p>
            <a:pPr lvl="2"/>
            <a:r>
              <a:rPr lang="en-US"/>
              <a:t>Medium: paragraph heading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lvl="3"/>
            <a:r>
              <a:rPr lang="en-US"/>
              <a:t>Medium: paragraph body copy Segoe UI Regular 14/18</a:t>
            </a:r>
          </a:p>
          <a:p>
            <a:pPr lvl="3"/>
            <a:endParaRPr lang="en-US"/>
          </a:p>
          <a:p>
            <a:pPr lvl="4"/>
            <a:r>
              <a:rPr lang="en-US"/>
              <a:t>Small: caption heading Segoe UI Bold 10/12</a:t>
            </a:r>
          </a:p>
          <a:p>
            <a:pPr lvl="6"/>
            <a:r>
              <a:rPr lang="en-US"/>
              <a:t>Small: caption body copy Segoe UI Regular 10/12</a:t>
            </a:r>
          </a:p>
          <a:p>
            <a:pPr lvl="6"/>
            <a:endParaRPr lang="en-US"/>
          </a:p>
          <a:p>
            <a:pPr lvl="6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32278" y="2842060"/>
            <a:ext cx="6843271" cy="116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1804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</p:sldLayoutIdLst>
  <p:transition>
    <p:fade/>
  </p:transition>
  <p:hf hdr="0" dt="0"/>
  <p:txStyles>
    <p:titleStyle>
      <a:lvl1pPr algn="l" defTabSz="914440" rtl="0" eaLnBrk="1" latinLnBrk="0" hangingPunct="1">
        <a:lnSpc>
          <a:spcPct val="90000"/>
        </a:lnSpc>
        <a:spcBef>
          <a:spcPct val="0"/>
        </a:spcBef>
        <a:buNone/>
        <a:defRPr lang="en-US" sz="2745" b="0" kern="1200" cap="none" spc="-49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353" kern="1200" spc="-49" baseline="0">
          <a:solidFill>
            <a:srgbClr val="000000"/>
          </a:solidFill>
          <a:latin typeface="+mj-lt"/>
          <a:ea typeface="+mn-ea"/>
          <a:cs typeface="+mn-cs"/>
        </a:defRPr>
      </a:lvl1pPr>
      <a:lvl2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Tx/>
        <a:buNone/>
        <a:tabLst/>
        <a:defRPr sz="1961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372" kern="1200" spc="0" baseline="0">
          <a:solidFill>
            <a:schemeClr val="tx1"/>
          </a:solidFill>
          <a:latin typeface="+mj-lt"/>
          <a:ea typeface="+mn-ea"/>
          <a:cs typeface="+mn-cs"/>
        </a:defRPr>
      </a:lvl3pPr>
      <a:lvl4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372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1444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98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99" indent="0" algn="l" defTabSz="914440" rtl="0" eaLnBrk="1" latinLnBrk="0" hangingPunct="1">
        <a:spcBef>
          <a:spcPct val="20000"/>
        </a:spcBef>
        <a:buFont typeface="Arial" pitchFamily="34" charset="0"/>
        <a:buNone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4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98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51" indent="-228610" algn="l" defTabSz="914440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372" indent="-228610" algn="l" defTabSz="914440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22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44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88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6101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321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540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761" algn="l" defTabSz="914440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>
          <p15:clr>
            <a:srgbClr val="C35EA4"/>
          </p15:clr>
        </p15:guide>
        <p15:guide id="32" pos="1528">
          <p15:clr>
            <a:srgbClr val="C35EA4"/>
          </p15:clr>
        </p15:guide>
        <p15:guide id="33" pos="2621">
          <p15:clr>
            <a:srgbClr val="C35EA4"/>
          </p15:clr>
        </p15:guide>
        <p15:guide id="34" pos="2765">
          <p15:clr>
            <a:srgbClr val="C35EA4"/>
          </p15:clr>
        </p15:guide>
        <p15:guide id="35" pos="3854">
          <p15:clr>
            <a:srgbClr val="C35EA4"/>
          </p15:clr>
        </p15:guide>
        <p15:guide id="36" pos="4003">
          <p15:clr>
            <a:srgbClr val="C35EA4"/>
          </p15:clr>
        </p15:guide>
        <p15:guide id="37" pos="5083">
          <p15:clr>
            <a:srgbClr val="C35EA4"/>
          </p15:clr>
        </p15:guide>
        <p15:guide id="38" pos="5230">
          <p15:clr>
            <a:srgbClr val="C35EA4"/>
          </p15:clr>
        </p15:guide>
        <p15:guide id="39" pos="6323">
          <p15:clr>
            <a:srgbClr val="C35EA4"/>
          </p15:clr>
        </p15:guide>
        <p15:guide id="40" pos="6469">
          <p15:clr>
            <a:srgbClr val="C35EA4"/>
          </p15:clr>
        </p15:guide>
        <p15:guide id="41" pos="269">
          <p15:clr>
            <a:srgbClr val="F26B43"/>
          </p15:clr>
        </p15:guide>
        <p15:guide id="42" pos="7565">
          <p15:clr>
            <a:srgbClr val="F26B43"/>
          </p15:clr>
        </p15:guide>
        <p15:guide id="43" orient="horz" pos="751">
          <p15:clr>
            <a:srgbClr val="5ACBF0"/>
          </p15:clr>
        </p15:guide>
        <p15:guide id="44" orient="horz" pos="1387">
          <p15:clr>
            <a:srgbClr val="5ACBF0"/>
          </p15:clr>
        </p15:guide>
        <p15:guide id="45" orient="horz" pos="605">
          <p15:clr>
            <a:srgbClr val="5ACBF0"/>
          </p15:clr>
        </p15:guide>
        <p15:guide id="46" orient="horz" pos="1514">
          <p15:clr>
            <a:srgbClr val="5ACBF0"/>
          </p15:clr>
        </p15:guide>
        <p15:guide id="47" orient="horz" pos="2130">
          <p15:clr>
            <a:srgbClr val="5ACBF0"/>
          </p15:clr>
        </p15:guide>
        <p15:guide id="48" orient="horz" pos="2299">
          <p15:clr>
            <a:srgbClr val="5ACBF0"/>
          </p15:clr>
        </p15:guide>
        <p15:guide id="49" orient="horz" pos="283">
          <p15:clr>
            <a:srgbClr val="F26B43"/>
          </p15:clr>
        </p15:guide>
        <p15:guide id="50" orient="horz" pos="4123">
          <p15:clr>
            <a:srgbClr val="F26B43"/>
          </p15:clr>
        </p15:guide>
        <p15:guide id="51" orient="horz" pos="2891">
          <p15:clr>
            <a:srgbClr val="5ACBF0"/>
          </p15:clr>
        </p15:guide>
        <p15:guide id="52" orient="horz" pos="3019">
          <p15:clr>
            <a:srgbClr val="5ACBF0"/>
          </p15:clr>
        </p15:guide>
        <p15:guide id="53" orient="horz" pos="3643">
          <p15:clr>
            <a:srgbClr val="5ACBF0"/>
          </p15:clr>
        </p15:guide>
        <p15:guide id="54" orient="horz" pos="3763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CCC2B-55B1-025B-9AF6-054328D7A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91C9F-4DAA-0A3F-50AC-89B7BC00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787" y="110745"/>
            <a:ext cx="11152927" cy="367858"/>
          </a:xfrm>
        </p:spPr>
        <p:txBody>
          <a:bodyPr>
            <a:normAutofit/>
          </a:bodyPr>
          <a:lstStyle/>
          <a:p>
            <a:r>
              <a:rPr lang="en-US" sz="2400" spc="-50" dirty="0">
                <a:latin typeface="Segoe UI Semibold (Headings)"/>
              </a:rPr>
              <a:t>Jumpstart Gems changelog – May 2025</a:t>
            </a:r>
            <a:endParaRPr lang="en-US" spc="-50" dirty="0">
              <a:latin typeface="Segoe UI Semibold (Headings)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071B361-F60B-941F-AC6B-788FCBD43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339680"/>
              </p:ext>
            </p:extLst>
          </p:nvPr>
        </p:nvGraphicFramePr>
        <p:xfrm>
          <a:off x="454787" y="1064188"/>
          <a:ext cx="10621963" cy="42824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43255">
                  <a:extLst>
                    <a:ext uri="{9D8B030D-6E8A-4147-A177-3AD203B41FA5}">
                      <a16:colId xmlns:a16="http://schemas.microsoft.com/office/drawing/2014/main" val="2944654946"/>
                    </a:ext>
                  </a:extLst>
                </a:gridCol>
                <a:gridCol w="622617">
                  <a:extLst>
                    <a:ext uri="{9D8B030D-6E8A-4147-A177-3AD203B41FA5}">
                      <a16:colId xmlns:a16="http://schemas.microsoft.com/office/drawing/2014/main" val="4072721071"/>
                    </a:ext>
                  </a:extLst>
                </a:gridCol>
                <a:gridCol w="3053080">
                  <a:extLst>
                    <a:ext uri="{9D8B030D-6E8A-4147-A177-3AD203B41FA5}">
                      <a16:colId xmlns:a16="http://schemas.microsoft.com/office/drawing/2014/main" val="3324703775"/>
                    </a:ext>
                  </a:extLst>
                </a:gridCol>
                <a:gridCol w="4305618">
                  <a:extLst>
                    <a:ext uri="{9D8B030D-6E8A-4147-A177-3AD203B41FA5}">
                      <a16:colId xmlns:a16="http://schemas.microsoft.com/office/drawing/2014/main" val="678545092"/>
                    </a:ext>
                  </a:extLst>
                </a:gridCol>
                <a:gridCol w="1997393">
                  <a:extLst>
                    <a:ext uri="{9D8B030D-6E8A-4147-A177-3AD203B41FA5}">
                      <a16:colId xmlns:a16="http://schemas.microsoft.com/office/drawing/2014/main" val="24050972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State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Slide #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Product/Service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Changelog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File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4306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New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82-85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App Development Tools for Kubernetes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Solution overview architecture (Public Preview)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Application deployment workflow (Public Preview)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Extension bundle incompatible version installation (Public Preview)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Extension bundle compatible version installation or update (Public Preview)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900" b="0" i="1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Jumpstart Gems (Dark) - 5-25.pptx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4224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New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Kubernetes AI Toolchain Operator (KAITO)</a:t>
                      </a:r>
                      <a:endParaRPr lang="en-US" sz="900" kern="120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i-FI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Kubernetes AI Toolchain Operator (KAITO) </a:t>
                      </a: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– Solution Architecture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900" kern="120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141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New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87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Azure Monitor dashboards with Grafana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Kubernetes Observability Solution Architecture</a:t>
                      </a:r>
                      <a:endParaRPr lang="en-US" sz="900" kern="1200" noProof="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900" kern="1200" noProof="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593084"/>
                  </a:ext>
                </a:extLst>
              </a:tr>
              <a:tr h="259080">
                <a:tc rowSpan="4"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New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Azure Arc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Azure Arc solution overview architecture</a:t>
                      </a:r>
                      <a:endParaRPr lang="en-US" sz="900" kern="1200" noProof="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900" b="0" i="1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Jumpstart Gems (Light) - 5-25.pptx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96954"/>
                  </a:ext>
                </a:extLst>
              </a:tr>
              <a:tr h="259080">
                <a:tc vMerge="1">
                  <a:txBody>
                    <a:bodyPr/>
                    <a:lstStyle/>
                    <a:p>
                      <a:pPr algn="ctr"/>
                      <a:endParaRPr kumimoji="0" lang="en-US" sz="9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Segoe UI Semibold (Headings)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3-16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Azure Local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Solution reference architecture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Cloud-based deployment architecture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Arc virtual machine architecture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Monitoring flow architecture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Storage architecture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Network architecture (multiple diagrams)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Azure Virtual Desktop reference architecture</a:t>
                      </a:r>
                      <a:endParaRPr lang="en-US" sz="900" kern="1200" noProof="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900" kern="1200" noProof="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222615"/>
                  </a:ext>
                </a:extLst>
              </a:tr>
              <a:tr h="259080">
                <a:tc vMerge="1">
                  <a:txBody>
                    <a:bodyPr/>
                    <a:lstStyle/>
                    <a:p>
                      <a:pPr algn="ctr"/>
                      <a:endParaRPr kumimoji="0" lang="en-US" sz="9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Segoe UI Semibold (Headings)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17-21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Azure Migrate for Azure Local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Solution architecture (Public Preview)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Setup and Discovery (Public Preview)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Replication (Public Preview)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Migration (Public Preview)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Decommission (Public Preview)</a:t>
                      </a:r>
                      <a:endParaRPr lang="en-US" sz="900" kern="1200" noProof="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900" kern="1200" noProof="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664096"/>
                  </a:ext>
                </a:extLst>
              </a:tr>
              <a:tr h="25908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22-24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Azure Container Storage enabled by Azure Arc (ACSA)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Solution Architecture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Edge Volumes Solution Architecture</a:t>
                      </a: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Using Edge Volumes Together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900" kern="120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08332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Updates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4, 18-24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Arc Jumpstart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noProof="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Updated “</a:t>
                      </a:r>
                      <a:r>
                        <a:rPr lang="en-US" sz="900" kern="120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Jumpstart engineering principles” slide</a:t>
                      </a:r>
                      <a:endParaRPr lang="en-US" sz="900" kern="1200" noProof="0" dirty="0">
                        <a:solidFill>
                          <a:schemeClr val="tx1"/>
                        </a:solidFill>
                        <a:latin typeface="Segoe UI Semibold (Headings)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kern="1200" noProof="0" dirty="0">
                          <a:solidFill>
                            <a:schemeClr val="tx1"/>
                          </a:solidFill>
                          <a:latin typeface="Segoe UI Semibold (Headings)"/>
                          <a:ea typeface="+mn-ea"/>
                          <a:cs typeface="+mn-cs"/>
                        </a:rPr>
                        <a:t>Updated LocalBox slides and diagrams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9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Semibold (Headings)"/>
                          <a:ea typeface="+mn-ea"/>
                          <a:cs typeface="Segoe UI" panose="020B0502040204020203" pitchFamily="34" charset="0"/>
                        </a:rPr>
                        <a:t>Arc Jumpstart 5-25.pptx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4482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968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_Unified Edge EBC Deck">
  <a:themeElements>
    <a:clrScheme name="Edge to Cloud EBC">
      <a:dk1>
        <a:srgbClr val="000000"/>
      </a:dk1>
      <a:lt1>
        <a:srgbClr val="FFFFFF"/>
      </a:lt1>
      <a:dk2>
        <a:srgbClr val="3C3C41"/>
      </a:dk2>
      <a:lt2>
        <a:srgbClr val="F2F2F2"/>
      </a:lt2>
      <a:accent1>
        <a:srgbClr val="0078D3"/>
      </a:accent1>
      <a:accent2>
        <a:srgbClr val="50E6FF"/>
      </a:accent2>
      <a:accent3>
        <a:srgbClr val="243A5E"/>
      </a:accent3>
      <a:accent4>
        <a:srgbClr val="8661C5"/>
      </a:accent4>
      <a:accent5>
        <a:srgbClr val="757579"/>
      </a:accent5>
      <a:accent6>
        <a:srgbClr val="EBEBEB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9" id="{54FB6363-1086-4D4D-A733-73C40F614B6C}" vid="{C7C5E0E3-7D0F-DE45-915C-0B481B5DC3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</Words>
  <Application>Microsoft Office PowerPoint</Application>
  <PresentationFormat>Widescreen</PresentationFormat>
  <Paragraphs>55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Arial</vt:lpstr>
      <vt:lpstr>Segoe UI</vt:lpstr>
      <vt:lpstr>Segoe UI Semibold</vt:lpstr>
      <vt:lpstr>Segoe UI Semibold (Headings)</vt:lpstr>
      <vt:lpstr>Wingdings</vt:lpstr>
      <vt:lpstr>2_Unified Edge EBC Deck</vt:lpstr>
      <vt:lpstr>Jumpstart Gems changelog – May 2025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2025-03-26T03:39:33Z</dcterms:created>
  <dcterms:modified xsi:type="dcterms:W3CDTF">2025-05-31T14:09:10Z</dcterms:modified>
  <cp:contentStatus/>
</cp:coreProperties>
</file>